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9" r:id="rId16"/>
    <p:sldId id="268" r:id="rId17"/>
    <p:sldId id="270" r:id="rId18"/>
    <p:sldId id="272" r:id="rId19"/>
    <p:sldId id="273" r:id="rId20"/>
    <p:sldId id="274" r:id="rId21"/>
    <p:sldId id="276" r:id="rId22"/>
    <p:sldId id="277" r:id="rId2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36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6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5614072" cy="132556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0E659B"/>
                </a:solidFill>
              </a:rPr>
              <a:t>Stack Overflow Developer Survey for Year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962015"/>
            <a:ext cx="5181600" cy="2214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Elizabeth Ofori</a:t>
            </a:r>
          </a:p>
          <a:p>
            <a:pPr marL="0" indent="0">
              <a:buNone/>
            </a:pPr>
            <a:r>
              <a:rPr lang="en-US" dirty="0"/>
              <a:t>August 9, 2024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MySQL is the most used database currently.</a:t>
            </a:r>
          </a:p>
          <a:p>
            <a:r>
              <a:rPr lang="en-US" dirty="0"/>
              <a:t>There is a lack of interest in Microsoft SQL Server and SQLite.</a:t>
            </a:r>
          </a:p>
          <a:p>
            <a:r>
              <a:rPr lang="en-US" dirty="0"/>
              <a:t>Increasing interest in PostgreSQL and MongoDB.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Microsoft SQL Server and SQLite losing ground in the market.</a:t>
            </a:r>
          </a:p>
          <a:p>
            <a:r>
              <a:rPr lang="en-US" dirty="0"/>
              <a:t>PostgreSQL and MongoDB establishment in the market.</a:t>
            </a:r>
          </a:p>
          <a:p>
            <a:r>
              <a:rPr lang="en-US" dirty="0"/>
              <a:t>SQL Server and SQLite are losing ground in the market because their storage capacity might be low compared to PostgreSQL and MongoDB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3142210"/>
            <a:ext cx="7068725" cy="2569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https://github.com/ElizabethOfori/Capstone-Project-with-Coursera.git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55286-ED85-DD22-1193-E50D9F1E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94" y="1576477"/>
            <a:ext cx="7102257" cy="41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3E196-B143-D01B-D902-D3E843BC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1644800"/>
            <a:ext cx="7209957" cy="439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B5B85-EC73-D798-AD1F-F8CAC1EE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03" y="1690362"/>
            <a:ext cx="9619989" cy="40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7025" y="1825625"/>
            <a:ext cx="6212909" cy="4351338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Must-Have Skills and Desirable Future Trends: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Languages are gaining significant popularity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JavaScript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Python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HTML/CSS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SQL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TypeScrip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BM Plex Mono Text" panose="020B0509050203000203" pitchFamily="49" charset="0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Databases which are becoming more popular options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PostgreSQL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MongoDB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Redis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MySQL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Elasticsearch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Popular IDEs: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React.js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Angular/Angular.js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Vue.js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jQuery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ASP.NET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JavaScript is widely used, and TypeScript is getting popularity.</a:t>
            </a:r>
          </a:p>
          <a:p>
            <a:r>
              <a:rPr lang="en-US" dirty="0"/>
              <a:t>Over 90% of men are developers whiles about 6% developers are women.</a:t>
            </a:r>
          </a:p>
          <a:p>
            <a:r>
              <a:rPr lang="en-US" dirty="0"/>
              <a:t>Developers are mostly located in well developed countries.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algn="l"/>
            <a:endParaRPr lang="en-CA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800" b="0" i="0" u="none" strike="noStrike" baseline="0" dirty="0">
                <a:solidFill>
                  <a:srgbClr val="006FC0"/>
                </a:solidFill>
                <a:latin typeface="Calibri" panose="020F0502020204030204" pitchFamily="34" charset="0"/>
              </a:rPr>
              <a:t>JavaScript and TypeScript web frames gaining followers.</a:t>
            </a:r>
          </a:p>
          <a:p>
            <a:r>
              <a:rPr lang="en-US" sz="2800" b="0" i="0" u="none" strike="noStrike" baseline="0" dirty="0">
                <a:solidFill>
                  <a:srgbClr val="006FC0"/>
                </a:solidFill>
                <a:latin typeface="Calibri" panose="020F0502020204030204" pitchFamily="34" charset="0"/>
              </a:rPr>
              <a:t>Global polarization of developers location and gender.</a:t>
            </a:r>
          </a:p>
          <a:p>
            <a:r>
              <a:rPr lang="en-US" sz="2800" b="0" i="0" u="none" strike="noStrike" baseline="0" dirty="0">
                <a:solidFill>
                  <a:srgbClr val="006FC0"/>
                </a:solidFill>
                <a:latin typeface="Calibri" panose="020F0502020204030204" pitchFamily="34" charset="0"/>
              </a:rPr>
              <a:t>Young developers without postgrad studies on its majority.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540702"/>
            <a:ext cx="6809509" cy="4847572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Unbiased Data Analysis: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Open source data from Stack Overflow helps avoid data bias.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Shift in Technology Trends: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Changes in current technology usage highlight the need for updated skills.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Updated Skill Requirements: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Programming Languages: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JavaScript, Python, HTML/CSS, SQL, TypeScript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Databases: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PostgreSQL, MongoDB, Redis, MySQL, Elasticsearch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IDEs: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React.js, Angular/Angular.js, Vue.js, jQuery, ASP.NET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BM Plex Mono Text" panose="020B0509050203000203" pitchFamily="49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Key Takeaway: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To remain competitive, IT professionals must adapt to evolving trends in programming languages, databases, and IDEs.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 JOB POSTINGS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D440A-19FA-F8F6-2521-FEA569ECD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225390"/>
            <a:ext cx="6172200" cy="439769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In Module 1 you have collected the job posting data using Job API in a file named “</a:t>
            </a:r>
            <a:r>
              <a:rPr lang="en-IN"/>
              <a:t>job-postings.xlsx</a:t>
            </a:r>
            <a:r>
              <a:rPr lang="en-US"/>
              <a:t>”. Present that data using a bar chart here. Order the bar chart in the descending order of the number of job postings.</a:t>
            </a:r>
          </a:p>
        </p:txBody>
      </p:sp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06B63-7ED9-17AA-D500-F65B2764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410557"/>
            <a:ext cx="6172200" cy="402736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In Module 1 you have collected the job postings data using web scraping in a file named “</a:t>
            </a:r>
            <a:r>
              <a:rPr lang="en-IN"/>
              <a:t>popular-</a:t>
            </a:r>
            <a:r>
              <a:rPr lang="en-IN" err="1"/>
              <a:t>languages.csv</a:t>
            </a:r>
            <a:r>
              <a:rPr lang="en-US"/>
              <a:t>”. Present that data using a bar chart here. Order the bar chart in the descending order of salary.</a:t>
            </a:r>
          </a:p>
        </p:txBody>
      </p:sp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95803" y="1825624"/>
            <a:ext cx="7690981" cy="4465447"/>
          </a:xfrm>
        </p:spPr>
        <p:txBody>
          <a:bodyPr>
            <a:normAutofit fontScale="92500" lnSpcReduction="10000"/>
          </a:bodyPr>
          <a:lstStyle/>
          <a:p>
            <a:endParaRPr lang="en-US" sz="22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Competitive Nature of IT Industry: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The IT industry is dynamic and competitive, necessitating continuous updates to programming skills and database knowledge.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Project Objective: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This project aims to analyze and identify key trends within the IT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Key Areas of Analysis: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Current Technology Usage: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Assessing the current state of programming languages, databases, and platforms used.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Future Technology Trends: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Predicting upcoming trends in programming languages, databases, and platforms.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Demographics in IT Industry: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Understanding the distribution of gender, age, and education levels in IT.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Goals: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Identifying top Programming Languages in the industry.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Top Database Skills in high demand.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Mono Text" panose="020B0509050203000203" pitchFamily="49" charset="0"/>
                <a:ea typeface="+mn-ea"/>
                <a:cs typeface="+mn-cs"/>
              </a:rPr>
              <a:t>Popular IDEs among professionals.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597152"/>
            <a:ext cx="7068725" cy="4579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Stack Overflow’s annual Developer Survey is the largest and most comprehensive survey of people who code around the world. Each year, they field a survey covering everything from developers’ favorite technologies to their job preferences. 2019,  marks the ninth year they published their annual Developer Survey results, and nearly 90,000 developers took the 20-minute survey.</a:t>
            </a:r>
          </a:p>
          <a:p>
            <a:endParaRPr lang="en-US" sz="2200" dirty="0"/>
          </a:p>
          <a:p>
            <a:r>
              <a:rPr lang="en-US" sz="2200" dirty="0"/>
              <a:t>Despite their survey’s broad reach and capacity for informing valuable conclusions, I acknowledged that their results don’t represent everyone in the developer community evenly. They have done further work to make Stack Overflow a welcoming, inclusive, and diverse platform.</a:t>
            </a:r>
          </a:p>
          <a:p>
            <a:endParaRPr lang="en-US" sz="2200" dirty="0"/>
          </a:p>
          <a:p>
            <a:r>
              <a:rPr lang="en-US" sz="2200" dirty="0"/>
              <a:t>Based on their data collection, we cleaned and prepare the data to suit our research demands. We present few findings in this presentation.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511808"/>
            <a:ext cx="7614317" cy="487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Collect survey data &amp; explore its content</a:t>
            </a:r>
          </a:p>
          <a:p>
            <a:r>
              <a:rPr lang="en-US" sz="1800" dirty="0"/>
              <a:t> Web Scraping</a:t>
            </a:r>
          </a:p>
          <a:p>
            <a:r>
              <a:rPr lang="en-US" sz="1800" dirty="0"/>
              <a:t>APIs.</a:t>
            </a:r>
          </a:p>
          <a:p>
            <a:r>
              <a:rPr lang="en-US" sz="1800" dirty="0"/>
              <a:t> Request library.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Data Wrangling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Exploratory data analysis</a:t>
            </a:r>
          </a:p>
          <a:p>
            <a:r>
              <a:rPr lang="en-US" sz="1800" dirty="0"/>
              <a:t> Analyzing data distribution.</a:t>
            </a:r>
          </a:p>
          <a:p>
            <a:r>
              <a:rPr lang="en-US" sz="1800" dirty="0"/>
              <a:t>Handling outliers.</a:t>
            </a:r>
          </a:p>
          <a:p>
            <a:r>
              <a:rPr lang="en-US" sz="1800" dirty="0"/>
              <a:t>Correlations.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Data Visualization</a:t>
            </a:r>
          </a:p>
          <a:p>
            <a:r>
              <a:rPr lang="en-US" sz="1800" dirty="0"/>
              <a:t>Highlight of the distribution of data, relationships, the composition and</a:t>
            </a:r>
          </a:p>
          <a:p>
            <a:pPr marL="0" indent="0">
              <a:buNone/>
            </a:pPr>
            <a:r>
              <a:rPr lang="en-US" sz="1800" dirty="0"/>
              <a:t>comparison of data.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Dashboards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597152"/>
            <a:ext cx="10515600" cy="48957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F92CE-2F0D-9A94-97B4-0C44C997FC6D}"/>
              </a:ext>
            </a:extLst>
          </p:cNvPr>
          <p:cNvSpPr txBox="1"/>
          <p:nvPr/>
        </p:nvSpPr>
        <p:spPr>
          <a:xfrm>
            <a:off x="1694687" y="1690688"/>
            <a:ext cx="87294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is the fastest-growing major programming language since it has risen in the ranks of programming languages in the survey.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half of respondents had written their first line of code by the time they were sixteen, although this experience varies by country and by gender.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the top countries on the survey, China has developers that are the most optimistic, believing that people born today will have a better life than their parents. Developers in Western European countries like France and Germany are among the least optimistic about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Respondents were asked to think about the last time they solved coding problems with and without Stack Overflow website. The data indicates that Stack Overflow saves a developer 30 to 90 minutes of time per week!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273AC3-D1AE-7048-0D39-44C767E7A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56" y="2327564"/>
            <a:ext cx="8555277" cy="37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seven years in a row, JavaScript has been the most commonly used programming language, but Python has risen in the ranks again.</a:t>
            </a:r>
          </a:p>
          <a:p>
            <a:r>
              <a:rPr lang="en-US" dirty="0"/>
              <a:t> In the year 2019, Python edged out Java in the overall ranking. In the same way; Python surpassed C+ in 2018 l and PHP in 2017.</a:t>
            </a:r>
          </a:p>
          <a:p>
            <a:r>
              <a:rPr lang="en-US" dirty="0"/>
              <a:t>We conclude that Python is the fastest-growing major programming language today.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JavaScript must be an easy program that is easy to understand so people still enjoy working with it.</a:t>
            </a:r>
          </a:p>
          <a:p>
            <a:r>
              <a:rPr lang="en-US" dirty="0"/>
              <a:t>Python is an interesting program as it keeps on attracting new people each year.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584" y="1558954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8953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746497" y="2060892"/>
            <a:ext cx="4798352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Bar chart of top 10 databases for the current year goes here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095999" y="206089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Bar chart of top 10 databases for the next year goes here.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B301B-F92C-4992-D29A-2497A4C4B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6" y="2797113"/>
            <a:ext cx="5303980" cy="2956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76495-71AC-11B3-EA1A-BB90E6AE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10" y="2756024"/>
            <a:ext cx="5413717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1043</Words>
  <Application>Microsoft Office PowerPoint</Application>
  <PresentationFormat>Widescreen</PresentationFormat>
  <Paragraphs>145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Helv</vt:lpstr>
      <vt:lpstr>IBM Plex Mono SemiBold</vt:lpstr>
      <vt:lpstr>IBM Plex Mono Text</vt:lpstr>
      <vt:lpstr>Wingdings</vt:lpstr>
      <vt:lpstr>SLIDE_TEMPLATE_skill_network</vt:lpstr>
      <vt:lpstr>Stack Overflow Developer Survey for Year 2019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CONCLUSION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Elizabeth Ofori</cp:lastModifiedBy>
  <cp:revision>24</cp:revision>
  <dcterms:created xsi:type="dcterms:W3CDTF">2020-10-28T18:29:43Z</dcterms:created>
  <dcterms:modified xsi:type="dcterms:W3CDTF">2024-08-09T17:12:53Z</dcterms:modified>
</cp:coreProperties>
</file>